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6"/>
  </p:notesMasterIdLst>
  <p:sldIdLst>
    <p:sldId id="274" r:id="rId2"/>
    <p:sldId id="285" r:id="rId3"/>
    <p:sldId id="257" r:id="rId4"/>
    <p:sldId id="276" r:id="rId5"/>
    <p:sldId id="258" r:id="rId6"/>
    <p:sldId id="273" r:id="rId7"/>
    <p:sldId id="290" r:id="rId8"/>
    <p:sldId id="289" r:id="rId9"/>
    <p:sldId id="286" r:id="rId10"/>
    <p:sldId id="287" r:id="rId11"/>
    <p:sldId id="277" r:id="rId12"/>
    <p:sldId id="261" r:id="rId13"/>
    <p:sldId id="262" r:id="rId14"/>
    <p:sldId id="278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08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F7F7F"/>
    <a:srgbClr val="C0E6EA"/>
    <a:srgbClr val="62C8CE"/>
    <a:srgbClr val="5ABDD4"/>
    <a:srgbClr val="A6DBE8"/>
    <a:srgbClr val="2AE9EE"/>
    <a:srgbClr val="C8E9F1"/>
    <a:srgbClr val="97F5F7"/>
    <a:srgbClr val="0FB7BD"/>
    <a:srgbClr val="A67B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15" autoAdjust="0"/>
    <p:restoredTop sz="94660"/>
  </p:normalViewPr>
  <p:slideViewPr>
    <p:cSldViewPr snapToGrid="0" showGuides="1">
      <p:cViewPr varScale="1">
        <p:scale>
          <a:sx n="83" d="100"/>
          <a:sy n="83" d="100"/>
        </p:scale>
        <p:origin x="442" y="72"/>
      </p:cViewPr>
      <p:guideLst>
        <p:guide orient="horz" pos="2208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FE4638-3800-4EA1-9090-2CD9B2C76F05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447670-85F4-4951-8719-5BFAF22997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3752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06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45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0441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5809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278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3576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17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5961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5960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7640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466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585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slide" Target="slide6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12.png"/><Relationship Id="rId5" Type="http://schemas.openxmlformats.org/officeDocument/2006/relationships/slide" Target="slide5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12.png"/><Relationship Id="rId5" Type="http://schemas.openxmlformats.org/officeDocument/2006/relationships/slide" Target="slide7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"/>
            <a:ext cx="9144000" cy="683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5414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2" r="6617"/>
          <a:stretch/>
        </p:blipFill>
        <p:spPr>
          <a:xfrm>
            <a:off x="2386839" y="-72737"/>
            <a:ext cx="4976782" cy="3855027"/>
          </a:xfrm>
          <a:prstGeom prst="rect">
            <a:avLst/>
          </a:prstGeom>
        </p:spPr>
      </p:pic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2292482"/>
              </p:ext>
            </p:extLst>
          </p:nvPr>
        </p:nvGraphicFramePr>
        <p:xfrm>
          <a:off x="1298864" y="3917373"/>
          <a:ext cx="6525491" cy="282632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254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24105"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chemeClr val="tx1"/>
                          </a:solidFill>
                        </a:rPr>
                        <a:t>What</a:t>
                      </a:r>
                      <a:r>
                        <a:rPr lang="en-US" sz="2400" baseline="0">
                          <a:solidFill>
                            <a:schemeClr val="tx1"/>
                          </a:solidFill>
                        </a:rPr>
                        <a:t> Vy dislikes</a:t>
                      </a:r>
                      <a:endParaRPr lang="en-US" sz="2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0222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2386839" y="4888768"/>
            <a:ext cx="40825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- too (4)                 school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386839" y="5528479"/>
            <a:ext cx="40825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- dirty air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386839" y="6080020"/>
            <a:ext cx="40825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- noisy and (5)                  streets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D6FA7AB-63E9-4B9B-B8A7-FAD6431986AE}"/>
              </a:ext>
            </a:extLst>
          </p:cNvPr>
          <p:cNvSpPr txBox="1"/>
          <p:nvPr/>
        </p:nvSpPr>
        <p:spPr>
          <a:xfrm>
            <a:off x="3463384" y="4888768"/>
            <a:ext cx="11645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faraway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3358FE5-9291-4BC5-B517-5E86746D76E1}"/>
              </a:ext>
            </a:extLst>
          </p:cNvPr>
          <p:cNvSpPr txBox="1"/>
          <p:nvPr/>
        </p:nvSpPr>
        <p:spPr>
          <a:xfrm>
            <a:off x="4193256" y="6090995"/>
            <a:ext cx="12722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crowded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DF65F46-A71E-4CCC-8213-516C1AA1D661}"/>
              </a:ext>
            </a:extLst>
          </p:cNvPr>
          <p:cNvCxnSpPr/>
          <p:nvPr/>
        </p:nvCxnSpPr>
        <p:spPr>
          <a:xfrm>
            <a:off x="3542739" y="5264339"/>
            <a:ext cx="100584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E0117A7-0867-4EE5-AFB6-CD0743D99AE5}"/>
              </a:ext>
            </a:extLst>
          </p:cNvPr>
          <p:cNvCxnSpPr/>
          <p:nvPr/>
        </p:nvCxnSpPr>
        <p:spPr>
          <a:xfrm>
            <a:off x="4235032" y="6457677"/>
            <a:ext cx="118872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31718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0"/>
            <a:ext cx="9144000" cy="6858000"/>
            <a:chOff x="193701" y="1590291"/>
            <a:chExt cx="8653859" cy="5137079"/>
          </a:xfrm>
        </p:grpSpPr>
        <p:sp>
          <p:nvSpPr>
            <p:cNvPr id="15" name="Rounded Rectangle 14"/>
            <p:cNvSpPr/>
            <p:nvPr/>
          </p:nvSpPr>
          <p:spPr>
            <a:xfrm>
              <a:off x="193701" y="1590291"/>
              <a:ext cx="8653859" cy="5137079"/>
            </a:xfrm>
            <a:prstGeom prst="roundRect">
              <a:avLst/>
            </a:prstGeom>
            <a:solidFill>
              <a:srgbClr val="C0E6EA"/>
            </a:solidFill>
            <a:ln>
              <a:solidFill>
                <a:srgbClr val="C0E6E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277403" y="1674687"/>
              <a:ext cx="8444374" cy="4900773"/>
            </a:xfrm>
            <a:prstGeom prst="roundRect">
              <a:avLst/>
            </a:prstGeom>
            <a:solidFill>
              <a:srgbClr val="05A0B8"/>
            </a:solidFill>
            <a:ln>
              <a:solidFill>
                <a:srgbClr val="05A0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314872" y="1767152"/>
              <a:ext cx="8369436" cy="4952146"/>
            </a:xfrm>
            <a:prstGeom prst="roundRect">
              <a:avLst/>
            </a:prstGeom>
            <a:solidFill>
              <a:srgbClr val="E2F4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2091691" y="2573874"/>
            <a:ext cx="4954515" cy="1717040"/>
            <a:chOff x="2094743" y="1826837"/>
            <a:chExt cx="4954515" cy="1717040"/>
          </a:xfrm>
        </p:grpSpPr>
        <p:grpSp>
          <p:nvGrpSpPr>
            <p:cNvPr id="12" name="Group 11"/>
            <p:cNvGrpSpPr/>
            <p:nvPr/>
          </p:nvGrpSpPr>
          <p:grpSpPr>
            <a:xfrm>
              <a:off x="2094743" y="1826837"/>
              <a:ext cx="4954515" cy="777611"/>
              <a:chOff x="2100847" y="1826837"/>
              <a:chExt cx="4954515" cy="777611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79262" y="1829932"/>
                <a:ext cx="4176100" cy="732987"/>
              </a:xfrm>
              <a:prstGeom prst="rect">
                <a:avLst/>
              </a:prstGeom>
            </p:spPr>
          </p:pic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00847" y="1826837"/>
                <a:ext cx="961782" cy="777611"/>
              </a:xfrm>
              <a:prstGeom prst="rect">
                <a:avLst/>
              </a:prstGeom>
            </p:spPr>
          </p:pic>
        </p:grpSp>
        <p:sp>
          <p:nvSpPr>
            <p:cNvPr id="6" name="TextBox 5"/>
            <p:cNvSpPr txBox="1"/>
            <p:nvPr/>
          </p:nvSpPr>
          <p:spPr>
            <a:xfrm>
              <a:off x="2796464" y="2835991"/>
              <a:ext cx="355717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solidFill>
                    <a:srgbClr val="0084B1"/>
                  </a:solidFill>
                </a:rPr>
                <a:t>Writing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591321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802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04779"/>
            <a:ext cx="587409" cy="6216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20270" y="70783"/>
            <a:ext cx="772081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Tick (</a:t>
            </a:r>
            <a:r>
              <a:rPr lang="en-US" sz="2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Wingdings 2" panose="05020102010507070707" pitchFamily="18" charset="2"/>
              </a:rPr>
              <a:t></a:t>
            </a:r>
            <a:r>
              <a:rPr lang="en-US" sz="2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) what you like or dislike about a neighbourhood.</a:t>
            </a:r>
          </a:p>
        </p:txBody>
      </p:sp>
      <p:graphicFrame>
        <p:nvGraphicFramePr>
          <p:cNvPr id="39" name="Table 3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9659180"/>
              </p:ext>
            </p:extLst>
          </p:nvPr>
        </p:nvGraphicFramePr>
        <p:xfrm>
          <a:off x="136072" y="1658394"/>
          <a:ext cx="8871856" cy="4663440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7199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003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0925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4235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Like</a:t>
                      </a:r>
                      <a:endParaRPr lang="en-US" sz="28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/>
                        <a:t>Dislike</a:t>
                      </a:r>
                      <a:endParaRPr lang="en-US" sz="2800" b="1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070C0"/>
                          </a:solidFill>
                        </a:rPr>
                        <a:t>1.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/>
                        <a:t>sandy beaches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070C0"/>
                          </a:solidFill>
                        </a:rPr>
                        <a:t>2.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/>
                        <a:t>heavy traffic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070C0"/>
                          </a:solidFill>
                        </a:rPr>
                        <a:t>3.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/>
                        <a:t>many modern buildings and offices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070C0"/>
                          </a:solidFill>
                        </a:rPr>
                        <a:t>4.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/>
                        <a:t>peaceful streets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070C0"/>
                          </a:solidFill>
                        </a:rPr>
                        <a:t>5.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/>
                        <a:t>good</a:t>
                      </a:r>
                      <a:r>
                        <a:rPr lang="en-US" sz="2800" baseline="0"/>
                        <a:t> restaurants and cafés </a:t>
                      </a:r>
                      <a:endParaRPr lang="en-US" sz="280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2800" b="1" kern="120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6.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2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sunny weather 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n-US" sz="2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n-US" sz="2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2800" b="1" kern="120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7.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2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helpful and</a:t>
                      </a:r>
                      <a:r>
                        <a:rPr lang="en-US" sz="2800" kern="1200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friendly people</a:t>
                      </a:r>
                      <a:endParaRPr lang="en-US" sz="2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n-US" sz="2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n-US" sz="2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2800" b="1" kern="120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8.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2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many shops and markets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n-US" sz="2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n-US" sz="28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683556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4" y="0"/>
            <a:ext cx="9144000" cy="15066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13416"/>
            <a:ext cx="587409" cy="60435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65204" y="31846"/>
            <a:ext cx="79670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Write a paragraph of about 50 words about your neighbourhood saying what you like and dislike about it. Use Khang’s blog as a model.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560" y="1620098"/>
            <a:ext cx="8840879" cy="50101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28699" y="2088573"/>
            <a:ext cx="74710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I live in </a:t>
            </a:r>
            <a:r>
              <a:rPr lang="en-US" sz="2400">
                <a:solidFill>
                  <a:srgbClr val="7F7F7F"/>
                </a:solidFill>
              </a:rPr>
              <a:t>_______</a:t>
            </a:r>
            <a:r>
              <a:rPr lang="en-US" sz="2400"/>
              <a:t>. There are many / some things I like about my neighbourhood.</a:t>
            </a:r>
          </a:p>
        </p:txBody>
      </p:sp>
      <p:cxnSp>
        <p:nvCxnSpPr>
          <p:cNvPr id="40" name="Straight Connector 39"/>
          <p:cNvCxnSpPr/>
          <p:nvPr/>
        </p:nvCxnSpPr>
        <p:spPr>
          <a:xfrm flipV="1">
            <a:off x="1143000" y="3770222"/>
            <a:ext cx="722376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1143000" y="3217380"/>
            <a:ext cx="722376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flipV="1">
            <a:off x="1143000" y="4307086"/>
            <a:ext cx="722376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1111827" y="4520044"/>
            <a:ext cx="71385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However, there are some / many / one thing(s) I dislike about it.</a:t>
            </a:r>
          </a:p>
        </p:txBody>
      </p:sp>
      <p:cxnSp>
        <p:nvCxnSpPr>
          <p:cNvPr id="47" name="Straight Connector 46"/>
          <p:cNvCxnSpPr/>
          <p:nvPr/>
        </p:nvCxnSpPr>
        <p:spPr>
          <a:xfrm flipV="1">
            <a:off x="1131570" y="5678685"/>
            <a:ext cx="722376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 flipV="1">
            <a:off x="1131570" y="6215549"/>
            <a:ext cx="722376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 flipV="1">
            <a:off x="2343842" y="5207630"/>
            <a:ext cx="6007608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81354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49" y="19902"/>
            <a:ext cx="9095102" cy="6803136"/>
          </a:xfr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879C85B-8CF1-467C-90E2-2EFA7DD634B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066" y="3490844"/>
            <a:ext cx="1327361" cy="1862055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A8DCC60-7CC6-4BB5-93C9-B6ABD7122B4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147" y="3490392"/>
            <a:ext cx="1319185" cy="1862962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953C47D-F5F3-4C8B-95AB-CB1D25CCA43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0482" y="3494196"/>
            <a:ext cx="1323683" cy="1855354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3DF6CF5-0997-49BE-A637-2641803BF9FA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3180" y="3490390"/>
            <a:ext cx="1329112" cy="1862964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0B541C0-B76C-43AB-9EAF-B49801DFF85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900" y="3490391"/>
            <a:ext cx="1329112" cy="1862962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</p:spTree>
    <p:extLst>
      <p:ext uri="{BB962C8B-B14F-4D97-AF65-F5344CB8AC3E}">
        <p14:creationId xmlns:p14="http://schemas.microsoft.com/office/powerpoint/2010/main" val="606494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9" dur="2000" spd="-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7.40741E-7 L -0.07878 -7.40741E-7 " pathEditMode="relative" rAng="0" ptsTypes="AA">
                                      <p:cBhvr>
                                        <p:cTn id="14" dur="2000" spd="-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7.40741E-7 L -0.07878 -7.40741E-7 " pathEditMode="relative" rAng="0" ptsTypes="AA">
                                      <p:cBhvr>
                                        <p:cTn id="19" dur="20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24" dur="2000" spd="-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29" dur="2000" spd="-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53992" cy="242108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00" y="2907793"/>
            <a:ext cx="8825875" cy="3197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1488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257" y="2545169"/>
            <a:ext cx="4176100" cy="73298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42" y="2542074"/>
            <a:ext cx="961782" cy="77761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252" y="3939268"/>
            <a:ext cx="379594" cy="41244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825" y="4992119"/>
            <a:ext cx="408794" cy="40514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882" y="4892675"/>
            <a:ext cx="375944" cy="38678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50195" y="3964787"/>
            <a:ext cx="37386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Listen to the conversation between Khang and Vy and tick (</a:t>
            </a:r>
            <a:r>
              <a:rPr lang="en-US" b="1">
                <a:latin typeface="Arial" panose="020B0604020202020204" pitchFamily="34" charset="0"/>
                <a:cs typeface="Arial" panose="020B0604020202020204" pitchFamily="34" charset="0"/>
                <a:sym typeface="Wingdings 2" panose="05020102010507070707" pitchFamily="18" charset="2"/>
              </a:rPr>
              <a:t></a:t>
            </a:r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) T (true) or F (False).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50196" y="4980384"/>
            <a:ext cx="38218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Listen to the conversation again and fill the blanks.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138824" y="4846375"/>
            <a:ext cx="400517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Write a paragraph of about 50 words about your neighbourhood saying what you like and dislike about it. use Khang’s blog as a model.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83046" y="3307849"/>
            <a:ext cx="26894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FB7BD"/>
                </a:solidFill>
              </a:rPr>
              <a:t>Listening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762882" y="3307849"/>
            <a:ext cx="26894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FB7BD"/>
                </a:solidFill>
              </a:rPr>
              <a:t>Writing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0962" y="4001036"/>
            <a:ext cx="382842" cy="405144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5111357" y="3989301"/>
            <a:ext cx="38218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Tick (</a:t>
            </a:r>
            <a:r>
              <a:rPr lang="en-US" b="1">
                <a:latin typeface="Arial" panose="020B0604020202020204" pitchFamily="34" charset="0"/>
                <a:cs typeface="Arial" panose="020B0604020202020204" pitchFamily="34" charset="0"/>
                <a:sym typeface="Wingdings 2" panose="05020102010507070707" pitchFamily="18" charset="2"/>
              </a:rPr>
              <a:t></a:t>
            </a:r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) what you like or dislike about a neighbourhood.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53992" cy="2421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4562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0"/>
            <a:ext cx="9144000" cy="6858000"/>
            <a:chOff x="193701" y="1590291"/>
            <a:chExt cx="8653859" cy="5137079"/>
          </a:xfrm>
        </p:grpSpPr>
        <p:sp>
          <p:nvSpPr>
            <p:cNvPr id="15" name="Rounded Rectangle 14"/>
            <p:cNvSpPr/>
            <p:nvPr/>
          </p:nvSpPr>
          <p:spPr>
            <a:xfrm>
              <a:off x="193701" y="1590291"/>
              <a:ext cx="8653859" cy="5137079"/>
            </a:xfrm>
            <a:prstGeom prst="roundRect">
              <a:avLst/>
            </a:prstGeom>
            <a:solidFill>
              <a:srgbClr val="C0E6EA"/>
            </a:solidFill>
            <a:ln>
              <a:solidFill>
                <a:srgbClr val="C0E6E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277403" y="1674687"/>
              <a:ext cx="8444374" cy="4900773"/>
            </a:xfrm>
            <a:prstGeom prst="roundRect">
              <a:avLst/>
            </a:prstGeom>
            <a:solidFill>
              <a:srgbClr val="05A0B8"/>
            </a:solidFill>
            <a:ln>
              <a:solidFill>
                <a:srgbClr val="05A0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314872" y="1767152"/>
              <a:ext cx="8369436" cy="4952146"/>
            </a:xfrm>
            <a:prstGeom prst="roundRect">
              <a:avLst/>
            </a:prstGeom>
            <a:solidFill>
              <a:srgbClr val="E2F4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2091691" y="2573874"/>
            <a:ext cx="4954515" cy="1717040"/>
            <a:chOff x="2094743" y="1826837"/>
            <a:chExt cx="4954515" cy="1717040"/>
          </a:xfrm>
        </p:grpSpPr>
        <p:grpSp>
          <p:nvGrpSpPr>
            <p:cNvPr id="12" name="Group 11"/>
            <p:cNvGrpSpPr/>
            <p:nvPr/>
          </p:nvGrpSpPr>
          <p:grpSpPr>
            <a:xfrm>
              <a:off x="2094743" y="1826837"/>
              <a:ext cx="4954515" cy="777611"/>
              <a:chOff x="2100847" y="1826837"/>
              <a:chExt cx="4954515" cy="777611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79262" y="1829932"/>
                <a:ext cx="4176100" cy="732987"/>
              </a:xfrm>
              <a:prstGeom prst="rect">
                <a:avLst/>
              </a:prstGeom>
            </p:spPr>
          </p:pic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00847" y="1826837"/>
                <a:ext cx="961782" cy="777611"/>
              </a:xfrm>
              <a:prstGeom prst="rect">
                <a:avLst/>
              </a:prstGeom>
            </p:spPr>
          </p:pic>
        </p:grpSp>
        <p:sp>
          <p:nvSpPr>
            <p:cNvPr id="6" name="TextBox 5"/>
            <p:cNvSpPr txBox="1"/>
            <p:nvPr/>
          </p:nvSpPr>
          <p:spPr>
            <a:xfrm>
              <a:off x="2796464" y="2835991"/>
              <a:ext cx="355717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solidFill>
                    <a:srgbClr val="0084B1"/>
                  </a:solidFill>
                </a:rPr>
                <a:t>Listening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300306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6955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74839"/>
            <a:ext cx="627229" cy="68150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84013" y="55802"/>
            <a:ext cx="778328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to the conversation between Khang and Vy and tick (</a:t>
            </a:r>
            <a:r>
              <a:rPr lang="en-US" sz="2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Wingdings 2" panose="05020102010507070707" pitchFamily="18" charset="2"/>
              </a:rPr>
              <a:t></a:t>
            </a:r>
            <a:r>
              <a:rPr lang="en-US" sz="2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) T (true) or F (False).</a:t>
            </a:r>
          </a:p>
        </p:txBody>
      </p:sp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7553793"/>
              </p:ext>
            </p:extLst>
          </p:nvPr>
        </p:nvGraphicFramePr>
        <p:xfrm>
          <a:off x="239157" y="2082800"/>
          <a:ext cx="8665687" cy="3535680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7032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5236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4648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9238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/>
                        <a:t>T</a:t>
                      </a:r>
                      <a:endParaRPr lang="en-US" sz="2800" b="1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/>
                        <a:t>F</a:t>
                      </a:r>
                      <a:endParaRPr lang="en-US" sz="2800" b="1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/>
                        <a:t>1.</a:t>
                      </a:r>
                      <a:endParaRPr lang="en-US" sz="2800" b="1">
                        <a:solidFill>
                          <a:srgbClr val="0070C0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/>
                        <a:t>Vy lives in the centre of Ho Chi Minh City.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/>
                        <a:t>2.</a:t>
                      </a:r>
                      <a:endParaRPr lang="en-US" sz="2800" b="1">
                        <a:solidFill>
                          <a:srgbClr val="0070C0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/>
                        <a:t>There</a:t>
                      </a:r>
                      <a:r>
                        <a:rPr lang="en-US" sz="2800" baseline="0"/>
                        <a:t> is a big market near her house.</a:t>
                      </a:r>
                      <a:endParaRPr lang="en-US" sz="280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/>
                        <a:t>3.</a:t>
                      </a:r>
                      <a:endParaRPr lang="en-US" sz="2800" b="1">
                        <a:solidFill>
                          <a:srgbClr val="0070C0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/>
                        <a:t>The streets are</a:t>
                      </a:r>
                      <a:r>
                        <a:rPr lang="en-US" sz="2800" baseline="0"/>
                        <a:t> narrow.</a:t>
                      </a:r>
                      <a:endParaRPr lang="en-US" sz="280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/>
                        <a:t>4.</a:t>
                      </a:r>
                      <a:endParaRPr lang="en-US" sz="2800" b="1">
                        <a:solidFill>
                          <a:srgbClr val="0070C0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/>
                        <a:t>The schools</a:t>
                      </a:r>
                      <a:r>
                        <a:rPr lang="en-US" sz="2800" baseline="0"/>
                        <a:t> are faraway.</a:t>
                      </a:r>
                      <a:endParaRPr lang="en-US" sz="280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/>
                        <a:t>5.</a:t>
                      </a:r>
                      <a:endParaRPr lang="en-US" sz="2800" b="1">
                        <a:solidFill>
                          <a:srgbClr val="0070C0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/>
                        <a:t>There</a:t>
                      </a:r>
                      <a:r>
                        <a:rPr lang="en-US" sz="2800" baseline="0"/>
                        <a:t> are some factories near her neighbourhood.</a:t>
                      </a:r>
                      <a:endParaRPr lang="en-US" sz="280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2" name="Bản sao của B1_29">
            <a:hlinkClick r:id="" action="ppaction://media"/>
            <a:extLst>
              <a:ext uri="{FF2B5EF4-FFF2-40B4-BE49-F238E27FC236}">
                <a16:creationId xmlns:a16="http://schemas.microsoft.com/office/drawing/2014/main" id="{DACD80C2-E231-4F5B-8BC4-DCAB72A2EA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535016" y="460991"/>
            <a:ext cx="487363" cy="48736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4C55A04-E2D3-4665-8431-FED2C0842763}"/>
              </a:ext>
            </a:extLst>
          </p:cNvPr>
          <p:cNvSpPr txBox="1"/>
          <p:nvPr/>
        </p:nvSpPr>
        <p:spPr>
          <a:xfrm>
            <a:off x="8337110" y="2622082"/>
            <a:ext cx="4603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sym typeface="Wingdings 2" panose="05020102010507070707" pitchFamily="18" charset="2"/>
              </a:rPr>
              <a:t>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D191315-7FCA-4ADD-9992-8359A85AC2BC}"/>
              </a:ext>
            </a:extLst>
          </p:cNvPr>
          <p:cNvSpPr txBox="1"/>
          <p:nvPr/>
        </p:nvSpPr>
        <p:spPr>
          <a:xfrm>
            <a:off x="7596101" y="3167390"/>
            <a:ext cx="4603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sym typeface="Wingdings 2" panose="05020102010507070707" pitchFamily="18" charset="2"/>
              </a:rPr>
              <a:t>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B06B5CE-99E6-47C9-B107-88C8E9705D5F}"/>
              </a:ext>
            </a:extLst>
          </p:cNvPr>
          <p:cNvSpPr txBox="1"/>
          <p:nvPr/>
        </p:nvSpPr>
        <p:spPr>
          <a:xfrm>
            <a:off x="8337110" y="3684584"/>
            <a:ext cx="4603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sym typeface="Wingdings 2" panose="05020102010507070707" pitchFamily="18" charset="2"/>
              </a:rPr>
              <a:t>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28FBD6A-E656-41F2-9D1E-6CB6E600B88C}"/>
              </a:ext>
            </a:extLst>
          </p:cNvPr>
          <p:cNvSpPr txBox="1"/>
          <p:nvPr/>
        </p:nvSpPr>
        <p:spPr>
          <a:xfrm>
            <a:off x="7596101" y="4185313"/>
            <a:ext cx="4603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sym typeface="Wingdings 2" panose="05020102010507070707" pitchFamily="18" charset="2"/>
              </a:rPr>
              <a:t>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8171793-5F68-4880-8A52-FC4C65360484}"/>
              </a:ext>
            </a:extLst>
          </p:cNvPr>
          <p:cNvSpPr txBox="1"/>
          <p:nvPr/>
        </p:nvSpPr>
        <p:spPr>
          <a:xfrm>
            <a:off x="8337110" y="4859443"/>
            <a:ext cx="4603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sym typeface="Wingdings 2" panose="05020102010507070707" pitchFamily="18" charset="2"/>
              </a:rPr>
              <a:t>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8" name="Rounded Rectangle 2">
            <a:hlinkClick r:id="rId7" action="ppaction://hlinksldjump"/>
            <a:extLst>
              <a:ext uri="{FF2B5EF4-FFF2-40B4-BE49-F238E27FC236}">
                <a16:creationId xmlns:a16="http://schemas.microsoft.com/office/drawing/2014/main" id="{8956E749-C421-4685-84F2-7DEE7A11EC69}"/>
              </a:ext>
            </a:extLst>
          </p:cNvPr>
          <p:cNvSpPr/>
          <p:nvPr/>
        </p:nvSpPr>
        <p:spPr>
          <a:xfrm>
            <a:off x="4297680" y="6281652"/>
            <a:ext cx="548640" cy="548640"/>
          </a:xfrm>
          <a:prstGeom prst="ellipse">
            <a:avLst/>
          </a:prstGeom>
          <a:solidFill>
            <a:srgbClr val="0FB7BD"/>
          </a:solidFill>
          <a:ln>
            <a:solidFill>
              <a:srgbClr val="0FB7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pc="-100" dirty="0">
                <a:solidFill>
                  <a:schemeClr val="bg1"/>
                </a:solidFill>
              </a:rPr>
              <a:t>T</a:t>
            </a:r>
          </a:p>
        </p:txBody>
      </p:sp>
    </p:spTree>
    <p:extLst>
      <p:ext uri="{BB962C8B-B14F-4D97-AF65-F5344CB8AC3E}">
        <p14:creationId xmlns:p14="http://schemas.microsoft.com/office/powerpoint/2010/main" val="3240564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693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  <p:bldP spid="13" grpId="0"/>
      <p:bldP spid="15" grpId="0"/>
      <p:bldP spid="16" grpId="0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BC11514E-B568-4EDC-AA1A-6B7D24C74198}"/>
              </a:ext>
            </a:extLst>
          </p:cNvPr>
          <p:cNvGrpSpPr/>
          <p:nvPr/>
        </p:nvGrpSpPr>
        <p:grpSpPr>
          <a:xfrm>
            <a:off x="0" y="0"/>
            <a:ext cx="9144000" cy="6137455"/>
            <a:chOff x="0" y="0"/>
            <a:chExt cx="9144000" cy="6137455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93B4FA3A-7C98-4049-9207-F7722E240A55}"/>
                </a:ext>
              </a:extLst>
            </p:cNvPr>
            <p:cNvSpPr/>
            <p:nvPr/>
          </p:nvSpPr>
          <p:spPr>
            <a:xfrm>
              <a:off x="0" y="0"/>
              <a:ext cx="9144000" cy="61374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99A6BE0-9C8A-4C38-B997-ADB4E8B327B7}"/>
                </a:ext>
              </a:extLst>
            </p:cNvPr>
            <p:cNvSpPr txBox="1"/>
            <p:nvPr/>
          </p:nvSpPr>
          <p:spPr>
            <a:xfrm>
              <a:off x="338595" y="720545"/>
              <a:ext cx="8486470" cy="5083956"/>
            </a:xfrm>
            <a:prstGeom prst="rect">
              <a:avLst/>
            </a:prstGeom>
            <a:noFill/>
            <a:ln w="19050">
              <a:solidFill>
                <a:srgbClr val="0FB7BD"/>
              </a:solidFill>
            </a:ln>
          </p:spPr>
          <p:txBody>
            <a:bodyPr wrap="square">
              <a:spAutoFit/>
            </a:bodyPr>
            <a:lstStyle/>
            <a:p>
              <a:pPr algn="just">
                <a:lnSpc>
                  <a:spcPct val="114000"/>
                </a:lnSpc>
              </a:pPr>
              <a:r>
                <a:rPr lang="en-US" sz="2600" b="1" i="1" dirty="0" err="1">
                  <a:solidFill>
                    <a:srgbClr val="333333"/>
                  </a:solidFill>
                  <a:effectLst/>
                </a:rPr>
                <a:t>Khang</a:t>
              </a:r>
              <a:r>
                <a:rPr lang="en-US" sz="2600" b="1" i="1" dirty="0">
                  <a:solidFill>
                    <a:srgbClr val="333333"/>
                  </a:solidFill>
                  <a:effectLst/>
                </a:rPr>
                <a:t>: </a:t>
              </a:r>
              <a:r>
                <a:rPr lang="en-US" sz="2600" b="0" i="0" dirty="0">
                  <a:solidFill>
                    <a:srgbClr val="333333"/>
                  </a:solidFill>
                  <a:effectLst/>
                </a:rPr>
                <a:t>Where do you live, </a:t>
              </a:r>
              <a:r>
                <a:rPr lang="en-US" sz="2600" b="0" i="0" dirty="0" err="1">
                  <a:solidFill>
                    <a:srgbClr val="333333"/>
                  </a:solidFill>
                  <a:effectLst/>
                </a:rPr>
                <a:t>Vy</a:t>
              </a:r>
              <a:r>
                <a:rPr lang="en-US" sz="2600" b="0" i="0" dirty="0">
                  <a:solidFill>
                    <a:srgbClr val="333333"/>
                  </a:solidFill>
                  <a:effectLst/>
                </a:rPr>
                <a:t>?</a:t>
              </a:r>
            </a:p>
            <a:p>
              <a:pPr algn="just">
                <a:lnSpc>
                  <a:spcPct val="114000"/>
                </a:lnSpc>
              </a:pPr>
              <a:r>
                <a:rPr lang="en-US" sz="2600" b="1" i="1" dirty="0" err="1">
                  <a:solidFill>
                    <a:srgbClr val="333333"/>
                  </a:solidFill>
                  <a:effectLst/>
                </a:rPr>
                <a:t>Vy</a:t>
              </a:r>
              <a:r>
                <a:rPr lang="en-US" sz="2600" b="1" i="1" dirty="0">
                  <a:solidFill>
                    <a:srgbClr val="333333"/>
                  </a:solidFill>
                  <a:effectLst/>
                </a:rPr>
                <a:t>:</a:t>
              </a:r>
              <a:r>
                <a:rPr lang="en-US" sz="2600" b="0" i="0" dirty="0">
                  <a:solidFill>
                    <a:srgbClr val="333333"/>
                  </a:solidFill>
                  <a:effectLst/>
                </a:rPr>
                <a:t>        I live in the suburbs of Ho Chi Minh City.</a:t>
              </a:r>
            </a:p>
            <a:p>
              <a:pPr algn="just">
                <a:lnSpc>
                  <a:spcPct val="114000"/>
                </a:lnSpc>
              </a:pPr>
              <a:r>
                <a:rPr lang="en-US" sz="2600" b="1" i="1" dirty="0" err="1">
                  <a:solidFill>
                    <a:srgbClr val="333333"/>
                  </a:solidFill>
                  <a:effectLst/>
                </a:rPr>
                <a:t>Khang</a:t>
              </a:r>
              <a:r>
                <a:rPr lang="en-US" sz="2600" b="1" i="1" dirty="0">
                  <a:solidFill>
                    <a:srgbClr val="333333"/>
                  </a:solidFill>
                  <a:effectLst/>
                </a:rPr>
                <a:t>:</a:t>
              </a:r>
              <a:r>
                <a:rPr lang="en-US" sz="2600" b="1" i="0" dirty="0">
                  <a:solidFill>
                    <a:srgbClr val="333333"/>
                  </a:solidFill>
                  <a:effectLst/>
                </a:rPr>
                <a:t> </a:t>
              </a:r>
              <a:r>
                <a:rPr lang="en-US" sz="2600" b="0" i="0" dirty="0">
                  <a:solidFill>
                    <a:srgbClr val="333333"/>
                  </a:solidFill>
                  <a:effectLst/>
                </a:rPr>
                <a:t>What do you like about it?</a:t>
              </a:r>
            </a:p>
            <a:p>
              <a:pPr algn="just">
                <a:lnSpc>
                  <a:spcPct val="114000"/>
                </a:lnSpc>
              </a:pPr>
              <a:r>
                <a:rPr lang="en-US" sz="2600" b="1" i="1" dirty="0" err="1">
                  <a:solidFill>
                    <a:srgbClr val="333333"/>
                  </a:solidFill>
                  <a:effectLst/>
                </a:rPr>
                <a:t>Vy</a:t>
              </a:r>
              <a:r>
                <a:rPr lang="en-US" sz="2600" b="1" i="1" dirty="0">
                  <a:solidFill>
                    <a:srgbClr val="333333"/>
                  </a:solidFill>
                  <a:effectLst/>
                </a:rPr>
                <a:t>:</a:t>
              </a:r>
              <a:r>
                <a:rPr lang="en-US" sz="2600" b="0" i="0" dirty="0">
                  <a:solidFill>
                    <a:srgbClr val="333333"/>
                  </a:solidFill>
                  <a:effectLst/>
                </a:rPr>
                <a:t>        There are many things I like about it. There’s a big</a:t>
              </a:r>
            </a:p>
            <a:p>
              <a:pPr algn="just">
                <a:lnSpc>
                  <a:spcPct val="114000"/>
                </a:lnSpc>
              </a:pPr>
              <a:r>
                <a:rPr lang="en-US" sz="2600" dirty="0">
                  <a:solidFill>
                    <a:srgbClr val="333333"/>
                  </a:solidFill>
                </a:rPr>
                <a:t>              </a:t>
              </a:r>
              <a:r>
                <a:rPr lang="en-US" sz="2600" b="0" i="0" dirty="0">
                  <a:solidFill>
                    <a:srgbClr val="333333"/>
                  </a:solidFill>
                  <a:effectLst/>
                </a:rPr>
                <a:t>market near my house. There are also many shops,</a:t>
              </a:r>
            </a:p>
            <a:p>
              <a:pPr algn="just">
                <a:lnSpc>
                  <a:spcPct val="114000"/>
                </a:lnSpc>
              </a:pPr>
              <a:r>
                <a:rPr lang="en-US" sz="2600" dirty="0">
                  <a:solidFill>
                    <a:srgbClr val="333333"/>
                  </a:solidFill>
                </a:rPr>
                <a:t>              </a:t>
              </a:r>
              <a:r>
                <a:rPr lang="en-US" sz="2600" b="0" i="0" dirty="0">
                  <a:solidFill>
                    <a:srgbClr val="333333"/>
                  </a:solidFill>
                  <a:effectLst/>
                </a:rPr>
                <a:t>restaurants and art galleries here. The streets are</a:t>
              </a:r>
            </a:p>
            <a:p>
              <a:pPr algn="just">
                <a:lnSpc>
                  <a:spcPct val="114000"/>
                </a:lnSpc>
              </a:pPr>
              <a:r>
                <a:rPr lang="en-US" sz="2600" dirty="0">
                  <a:solidFill>
                    <a:srgbClr val="333333"/>
                  </a:solidFill>
                </a:rPr>
                <a:t>              </a:t>
              </a:r>
              <a:r>
                <a:rPr lang="en-US" sz="2600" b="0" i="0" dirty="0">
                  <a:solidFill>
                    <a:srgbClr val="333333"/>
                  </a:solidFill>
                  <a:effectLst/>
                </a:rPr>
                <a:t>wide. The people here are helpful and friendly.</a:t>
              </a:r>
              <a:endParaRPr lang="en-US" sz="2600" dirty="0">
                <a:solidFill>
                  <a:srgbClr val="333333"/>
                </a:solidFill>
              </a:endParaRPr>
            </a:p>
            <a:p>
              <a:pPr algn="just">
                <a:lnSpc>
                  <a:spcPct val="114000"/>
                </a:lnSpc>
              </a:pPr>
              <a:r>
                <a:rPr lang="en-US" sz="2600" b="1" i="1" dirty="0" err="1">
                  <a:solidFill>
                    <a:srgbClr val="333333"/>
                  </a:solidFill>
                  <a:effectLst/>
                </a:rPr>
                <a:t>Khang</a:t>
              </a:r>
              <a:r>
                <a:rPr lang="en-US" sz="2600" b="1" i="1" dirty="0">
                  <a:solidFill>
                    <a:srgbClr val="333333"/>
                  </a:solidFill>
                  <a:effectLst/>
                </a:rPr>
                <a:t>:</a:t>
              </a:r>
              <a:r>
                <a:rPr lang="en-US" sz="2600" b="1" i="0" dirty="0">
                  <a:solidFill>
                    <a:srgbClr val="333333"/>
                  </a:solidFill>
                  <a:effectLst/>
                </a:rPr>
                <a:t> </a:t>
              </a:r>
              <a:r>
                <a:rPr lang="en-US" sz="2600" b="0" i="0" dirty="0">
                  <a:solidFill>
                    <a:srgbClr val="333333"/>
                  </a:solidFill>
                  <a:effectLst/>
                </a:rPr>
                <a:t>What do you dislike about it?</a:t>
              </a:r>
            </a:p>
            <a:p>
              <a:pPr algn="just">
                <a:lnSpc>
                  <a:spcPct val="114000"/>
                </a:lnSpc>
              </a:pPr>
              <a:r>
                <a:rPr lang="en-US" sz="2600" b="1" i="1" dirty="0" err="1">
                  <a:solidFill>
                    <a:srgbClr val="333333"/>
                  </a:solidFill>
                  <a:effectLst/>
                </a:rPr>
                <a:t>Vy</a:t>
              </a:r>
              <a:r>
                <a:rPr lang="en-US" sz="2600" b="1" i="1" dirty="0">
                  <a:solidFill>
                    <a:srgbClr val="333333"/>
                  </a:solidFill>
                  <a:effectLst/>
                </a:rPr>
                <a:t>:</a:t>
              </a:r>
              <a:r>
                <a:rPr lang="en-US" sz="2600" b="1" i="0" dirty="0">
                  <a:solidFill>
                    <a:srgbClr val="333333"/>
                  </a:solidFill>
                  <a:effectLst/>
                </a:rPr>
                <a:t>  </a:t>
              </a:r>
              <a:r>
                <a:rPr lang="en-US" sz="2600" b="0" i="0" dirty="0">
                  <a:solidFill>
                    <a:srgbClr val="333333"/>
                  </a:solidFill>
                  <a:effectLst/>
                </a:rPr>
                <a:t>      The schools are too faraway. There are also some</a:t>
              </a:r>
            </a:p>
            <a:p>
              <a:pPr algn="just">
                <a:lnSpc>
                  <a:spcPct val="114000"/>
                </a:lnSpc>
              </a:pPr>
              <a:r>
                <a:rPr lang="en-US" sz="2600" dirty="0">
                  <a:solidFill>
                    <a:srgbClr val="333333"/>
                  </a:solidFill>
                </a:rPr>
                <a:t>              </a:t>
              </a:r>
              <a:r>
                <a:rPr lang="en-US" sz="2600" b="0" i="0" dirty="0">
                  <a:solidFill>
                    <a:srgbClr val="333333"/>
                  </a:solidFill>
                  <a:effectLst/>
                </a:rPr>
                <a:t>factories near here, so the air isn’t very clean and the</a:t>
              </a:r>
            </a:p>
            <a:p>
              <a:pPr algn="just">
                <a:lnSpc>
                  <a:spcPct val="114000"/>
                </a:lnSpc>
              </a:pPr>
              <a:r>
                <a:rPr lang="en-US" sz="2600" dirty="0">
                  <a:solidFill>
                    <a:srgbClr val="333333"/>
                  </a:solidFill>
                </a:rPr>
                <a:t>              </a:t>
              </a:r>
              <a:r>
                <a:rPr lang="en-US" sz="2600" b="0" i="0" dirty="0">
                  <a:solidFill>
                    <a:srgbClr val="333333"/>
                  </a:solidFill>
                  <a:effectLst/>
                </a:rPr>
                <a:t>streets are noisy and crowded.</a:t>
              </a:r>
              <a:endParaRPr lang="en-US" sz="2600" i="0" dirty="0">
                <a:effectLst/>
              </a:endParaRP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D7D81FC-37DB-4FB5-9734-64BA5B583AA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8763" y="1"/>
              <a:ext cx="8726747" cy="825910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655EF60-59B4-4757-B066-A4ACC7BA287F}"/>
                </a:ext>
              </a:extLst>
            </p:cNvPr>
            <p:cNvSpPr txBox="1"/>
            <p:nvPr/>
          </p:nvSpPr>
          <p:spPr>
            <a:xfrm>
              <a:off x="3573041" y="135812"/>
              <a:ext cx="199791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</a:rPr>
                <a:t>AUDIO SCRIPT</a:t>
              </a:r>
            </a:p>
          </p:txBody>
        </p:sp>
      </p:grpSp>
      <p:sp>
        <p:nvSpPr>
          <p:cNvPr id="8" name="Multiplication Sign 7">
            <a:hlinkClick r:id="rId5" action="ppaction://hlinksldjump"/>
            <a:extLst>
              <a:ext uri="{FF2B5EF4-FFF2-40B4-BE49-F238E27FC236}">
                <a16:creationId xmlns:a16="http://schemas.microsoft.com/office/drawing/2014/main" id="{159A5070-05F6-4C54-98F1-7743575FF3DA}"/>
              </a:ext>
            </a:extLst>
          </p:cNvPr>
          <p:cNvSpPr/>
          <p:nvPr/>
        </p:nvSpPr>
        <p:spPr>
          <a:xfrm>
            <a:off x="8209935" y="129441"/>
            <a:ext cx="491613" cy="461665"/>
          </a:xfrm>
          <a:prstGeom prst="mathMultiply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Bản sao của B1_15">
            <a:hlinkClick r:id="" action="ppaction://media"/>
            <a:extLst>
              <a:ext uri="{FF2B5EF4-FFF2-40B4-BE49-F238E27FC236}">
                <a16:creationId xmlns:a16="http://schemas.microsoft.com/office/drawing/2014/main" id="{5C439D61-3C27-4A3B-B059-1843F47170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56041" y="12944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884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1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Picture 7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3260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104779"/>
            <a:ext cx="627229" cy="6216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27313" y="192400"/>
            <a:ext cx="790653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 b="1" spc="-5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to the conversation again and fill the blanks.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464128" y="1251524"/>
          <a:ext cx="3713018" cy="236450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130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87664"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chemeClr val="tx1"/>
                          </a:solidFill>
                        </a:rPr>
                        <a:t>What</a:t>
                      </a:r>
                      <a:r>
                        <a:rPr lang="en-US" sz="2400" baseline="0">
                          <a:solidFill>
                            <a:schemeClr val="tx1"/>
                          </a:solidFill>
                        </a:rPr>
                        <a:t> Vy likes</a:t>
                      </a:r>
                      <a:endParaRPr lang="en-US" sz="2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62C8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7684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C0E6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4928755" y="1248060"/>
          <a:ext cx="3713018" cy="236450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130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87664"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chemeClr val="tx1"/>
                          </a:solidFill>
                        </a:rPr>
                        <a:t>What</a:t>
                      </a:r>
                      <a:r>
                        <a:rPr lang="en-US" sz="2400" baseline="0">
                          <a:solidFill>
                            <a:schemeClr val="tx1"/>
                          </a:solidFill>
                        </a:rPr>
                        <a:t> Vy likes</a:t>
                      </a:r>
                      <a:endParaRPr lang="en-US" sz="2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7684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2" r="6617"/>
          <a:stretch/>
        </p:blipFill>
        <p:spPr>
          <a:xfrm>
            <a:off x="2601027" y="3804560"/>
            <a:ext cx="3941945" cy="30534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13698" y="1984664"/>
            <a:ext cx="35387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- many shops, restaurants, and     (1) _______  in her neighbourhood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13698" y="2571446"/>
            <a:ext cx="35387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- (2) _______ streets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13698" y="3003337"/>
            <a:ext cx="35387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- helpful and (3) _______ people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978325" y="1979315"/>
            <a:ext cx="35387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- too (4) _______ school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978325" y="2411206"/>
            <a:ext cx="35387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- dirty air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978325" y="2848446"/>
            <a:ext cx="35387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- noisy and (5) _______ streets</a:t>
            </a:r>
          </a:p>
        </p:txBody>
      </p:sp>
      <p:pic>
        <p:nvPicPr>
          <p:cNvPr id="17" name="Bản sao của B1_30">
            <a:hlinkClick r:id="" action="ppaction://media"/>
            <a:extLst>
              <a:ext uri="{FF2B5EF4-FFF2-40B4-BE49-F238E27FC236}">
                <a16:creationId xmlns:a16="http://schemas.microsoft.com/office/drawing/2014/main" id="{10F5A3A8-051C-4FED-A022-5F1D479B5C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641773" y="197480"/>
            <a:ext cx="487363" cy="487363"/>
          </a:xfrm>
          <a:prstGeom prst="rect">
            <a:avLst/>
          </a:prstGeom>
        </p:spPr>
      </p:pic>
      <p:sp>
        <p:nvSpPr>
          <p:cNvPr id="18" name="Rounded Rectangle 2">
            <a:hlinkClick r:id="rId8" action="ppaction://hlinksldjump"/>
            <a:extLst>
              <a:ext uri="{FF2B5EF4-FFF2-40B4-BE49-F238E27FC236}">
                <a16:creationId xmlns:a16="http://schemas.microsoft.com/office/drawing/2014/main" id="{178A260A-24BC-417F-91AA-D1C37972B9D8}"/>
              </a:ext>
            </a:extLst>
          </p:cNvPr>
          <p:cNvSpPr/>
          <p:nvPr/>
        </p:nvSpPr>
        <p:spPr>
          <a:xfrm>
            <a:off x="8412776" y="6228938"/>
            <a:ext cx="548640" cy="548640"/>
          </a:xfrm>
          <a:prstGeom prst="ellipse">
            <a:avLst/>
          </a:prstGeom>
          <a:solidFill>
            <a:srgbClr val="0FB7BD"/>
          </a:solidFill>
          <a:ln>
            <a:solidFill>
              <a:srgbClr val="0FB7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pc="-100" dirty="0">
                <a:solidFill>
                  <a:schemeClr val="bg1"/>
                </a:solidFill>
              </a:rPr>
              <a:t>T</a:t>
            </a:r>
          </a:p>
        </p:txBody>
      </p:sp>
    </p:spTree>
    <p:extLst>
      <p:ext uri="{BB962C8B-B14F-4D97-AF65-F5344CB8AC3E}">
        <p14:creationId xmlns:p14="http://schemas.microsoft.com/office/powerpoint/2010/main" val="546074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35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BC11514E-B568-4EDC-AA1A-6B7D24C74198}"/>
              </a:ext>
            </a:extLst>
          </p:cNvPr>
          <p:cNvGrpSpPr/>
          <p:nvPr/>
        </p:nvGrpSpPr>
        <p:grpSpPr>
          <a:xfrm>
            <a:off x="0" y="0"/>
            <a:ext cx="9144000" cy="6137455"/>
            <a:chOff x="0" y="0"/>
            <a:chExt cx="9144000" cy="6137455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93B4FA3A-7C98-4049-9207-F7722E240A55}"/>
                </a:ext>
              </a:extLst>
            </p:cNvPr>
            <p:cNvSpPr/>
            <p:nvPr/>
          </p:nvSpPr>
          <p:spPr>
            <a:xfrm>
              <a:off x="0" y="0"/>
              <a:ext cx="9144000" cy="61374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99A6BE0-9C8A-4C38-B997-ADB4E8B327B7}"/>
                </a:ext>
              </a:extLst>
            </p:cNvPr>
            <p:cNvSpPr txBox="1"/>
            <p:nvPr/>
          </p:nvSpPr>
          <p:spPr>
            <a:xfrm>
              <a:off x="338595" y="720545"/>
              <a:ext cx="8486470" cy="5083956"/>
            </a:xfrm>
            <a:prstGeom prst="rect">
              <a:avLst/>
            </a:prstGeom>
            <a:noFill/>
            <a:ln w="19050">
              <a:solidFill>
                <a:srgbClr val="0FB7BD"/>
              </a:solidFill>
            </a:ln>
          </p:spPr>
          <p:txBody>
            <a:bodyPr wrap="square">
              <a:spAutoFit/>
            </a:bodyPr>
            <a:lstStyle/>
            <a:p>
              <a:pPr algn="just">
                <a:lnSpc>
                  <a:spcPct val="114000"/>
                </a:lnSpc>
              </a:pPr>
              <a:r>
                <a:rPr lang="en-US" sz="2600" b="1" i="1" dirty="0" err="1">
                  <a:solidFill>
                    <a:srgbClr val="333333"/>
                  </a:solidFill>
                  <a:effectLst/>
                </a:rPr>
                <a:t>Khang</a:t>
              </a:r>
              <a:r>
                <a:rPr lang="en-US" sz="2600" b="1" i="1" dirty="0">
                  <a:solidFill>
                    <a:srgbClr val="333333"/>
                  </a:solidFill>
                  <a:effectLst/>
                </a:rPr>
                <a:t>: </a:t>
              </a:r>
              <a:r>
                <a:rPr lang="en-US" sz="2600" b="0" i="0" dirty="0">
                  <a:solidFill>
                    <a:srgbClr val="333333"/>
                  </a:solidFill>
                  <a:effectLst/>
                </a:rPr>
                <a:t>Where do you live, </a:t>
              </a:r>
              <a:r>
                <a:rPr lang="en-US" sz="2600" b="0" i="0" dirty="0" err="1">
                  <a:solidFill>
                    <a:srgbClr val="333333"/>
                  </a:solidFill>
                  <a:effectLst/>
                </a:rPr>
                <a:t>Vy</a:t>
              </a:r>
              <a:r>
                <a:rPr lang="en-US" sz="2600" b="0" i="0" dirty="0">
                  <a:solidFill>
                    <a:srgbClr val="333333"/>
                  </a:solidFill>
                  <a:effectLst/>
                </a:rPr>
                <a:t>?</a:t>
              </a:r>
            </a:p>
            <a:p>
              <a:pPr algn="just">
                <a:lnSpc>
                  <a:spcPct val="114000"/>
                </a:lnSpc>
              </a:pPr>
              <a:r>
                <a:rPr lang="en-US" sz="2600" b="1" i="1" dirty="0" err="1">
                  <a:solidFill>
                    <a:srgbClr val="333333"/>
                  </a:solidFill>
                  <a:effectLst/>
                </a:rPr>
                <a:t>Vy</a:t>
              </a:r>
              <a:r>
                <a:rPr lang="en-US" sz="2600" b="1" i="1" dirty="0">
                  <a:solidFill>
                    <a:srgbClr val="333333"/>
                  </a:solidFill>
                  <a:effectLst/>
                </a:rPr>
                <a:t>:</a:t>
              </a:r>
              <a:r>
                <a:rPr lang="en-US" sz="2600" b="0" i="0" dirty="0">
                  <a:solidFill>
                    <a:srgbClr val="333333"/>
                  </a:solidFill>
                  <a:effectLst/>
                </a:rPr>
                <a:t>        I live in the suburbs of Ho Chi Minh City.</a:t>
              </a:r>
            </a:p>
            <a:p>
              <a:pPr algn="just">
                <a:lnSpc>
                  <a:spcPct val="114000"/>
                </a:lnSpc>
              </a:pPr>
              <a:r>
                <a:rPr lang="en-US" sz="2600" b="1" i="1" dirty="0" err="1">
                  <a:solidFill>
                    <a:srgbClr val="333333"/>
                  </a:solidFill>
                  <a:effectLst/>
                </a:rPr>
                <a:t>Khang</a:t>
              </a:r>
              <a:r>
                <a:rPr lang="en-US" sz="2600" b="1" i="1" dirty="0">
                  <a:solidFill>
                    <a:srgbClr val="333333"/>
                  </a:solidFill>
                  <a:effectLst/>
                </a:rPr>
                <a:t>:</a:t>
              </a:r>
              <a:r>
                <a:rPr lang="en-US" sz="2600" b="1" i="0" dirty="0">
                  <a:solidFill>
                    <a:srgbClr val="333333"/>
                  </a:solidFill>
                  <a:effectLst/>
                </a:rPr>
                <a:t> </a:t>
              </a:r>
              <a:r>
                <a:rPr lang="en-US" sz="2600" b="0" i="0" dirty="0">
                  <a:solidFill>
                    <a:srgbClr val="333333"/>
                  </a:solidFill>
                  <a:effectLst/>
                </a:rPr>
                <a:t>What do you like about it?</a:t>
              </a:r>
            </a:p>
            <a:p>
              <a:pPr algn="just">
                <a:lnSpc>
                  <a:spcPct val="114000"/>
                </a:lnSpc>
              </a:pPr>
              <a:r>
                <a:rPr lang="en-US" sz="2600" b="1" i="1" dirty="0" err="1">
                  <a:solidFill>
                    <a:srgbClr val="333333"/>
                  </a:solidFill>
                  <a:effectLst/>
                </a:rPr>
                <a:t>Vy</a:t>
              </a:r>
              <a:r>
                <a:rPr lang="en-US" sz="2600" b="1" i="1" dirty="0">
                  <a:solidFill>
                    <a:srgbClr val="333333"/>
                  </a:solidFill>
                  <a:effectLst/>
                </a:rPr>
                <a:t>:</a:t>
              </a:r>
              <a:r>
                <a:rPr lang="en-US" sz="2600" b="0" i="0" dirty="0">
                  <a:solidFill>
                    <a:srgbClr val="333333"/>
                  </a:solidFill>
                  <a:effectLst/>
                </a:rPr>
                <a:t>        There are many things I like about it. There’s a big</a:t>
              </a:r>
            </a:p>
            <a:p>
              <a:pPr algn="just">
                <a:lnSpc>
                  <a:spcPct val="114000"/>
                </a:lnSpc>
              </a:pPr>
              <a:r>
                <a:rPr lang="en-US" sz="2600" dirty="0">
                  <a:solidFill>
                    <a:srgbClr val="333333"/>
                  </a:solidFill>
                </a:rPr>
                <a:t>              </a:t>
              </a:r>
              <a:r>
                <a:rPr lang="en-US" sz="2600" b="0" i="0" dirty="0">
                  <a:solidFill>
                    <a:srgbClr val="333333"/>
                  </a:solidFill>
                  <a:effectLst/>
                </a:rPr>
                <a:t>market near my house. There are also many shops,</a:t>
              </a:r>
            </a:p>
            <a:p>
              <a:pPr algn="just">
                <a:lnSpc>
                  <a:spcPct val="114000"/>
                </a:lnSpc>
              </a:pPr>
              <a:r>
                <a:rPr lang="en-US" sz="2600" dirty="0">
                  <a:solidFill>
                    <a:srgbClr val="333333"/>
                  </a:solidFill>
                </a:rPr>
                <a:t>              </a:t>
              </a:r>
              <a:r>
                <a:rPr lang="en-US" sz="2600" b="0" i="0" dirty="0">
                  <a:solidFill>
                    <a:srgbClr val="333333"/>
                  </a:solidFill>
                  <a:effectLst/>
                </a:rPr>
                <a:t>restaurants and art galleries here. The streets are</a:t>
              </a:r>
            </a:p>
            <a:p>
              <a:pPr algn="just">
                <a:lnSpc>
                  <a:spcPct val="114000"/>
                </a:lnSpc>
              </a:pPr>
              <a:r>
                <a:rPr lang="en-US" sz="2600" dirty="0">
                  <a:solidFill>
                    <a:srgbClr val="333333"/>
                  </a:solidFill>
                </a:rPr>
                <a:t>              </a:t>
              </a:r>
              <a:r>
                <a:rPr lang="en-US" sz="2600" b="0" i="0" dirty="0">
                  <a:solidFill>
                    <a:srgbClr val="333333"/>
                  </a:solidFill>
                  <a:effectLst/>
                </a:rPr>
                <a:t>wide. The people here are helpful and friendly.</a:t>
              </a:r>
              <a:endParaRPr lang="en-US" sz="2600" dirty="0">
                <a:solidFill>
                  <a:srgbClr val="333333"/>
                </a:solidFill>
              </a:endParaRPr>
            </a:p>
            <a:p>
              <a:pPr algn="just">
                <a:lnSpc>
                  <a:spcPct val="114000"/>
                </a:lnSpc>
              </a:pPr>
              <a:r>
                <a:rPr lang="en-US" sz="2600" b="1" i="1" dirty="0" err="1">
                  <a:solidFill>
                    <a:srgbClr val="333333"/>
                  </a:solidFill>
                  <a:effectLst/>
                </a:rPr>
                <a:t>Khang</a:t>
              </a:r>
              <a:r>
                <a:rPr lang="en-US" sz="2600" b="1" i="1" dirty="0">
                  <a:solidFill>
                    <a:srgbClr val="333333"/>
                  </a:solidFill>
                  <a:effectLst/>
                </a:rPr>
                <a:t>:</a:t>
              </a:r>
              <a:r>
                <a:rPr lang="en-US" sz="2600" b="1" i="0" dirty="0">
                  <a:solidFill>
                    <a:srgbClr val="333333"/>
                  </a:solidFill>
                  <a:effectLst/>
                </a:rPr>
                <a:t> </a:t>
              </a:r>
              <a:r>
                <a:rPr lang="en-US" sz="2600" b="0" i="0" dirty="0">
                  <a:solidFill>
                    <a:srgbClr val="333333"/>
                  </a:solidFill>
                  <a:effectLst/>
                </a:rPr>
                <a:t>What do you dislike about it?</a:t>
              </a:r>
            </a:p>
            <a:p>
              <a:pPr algn="just">
                <a:lnSpc>
                  <a:spcPct val="114000"/>
                </a:lnSpc>
              </a:pPr>
              <a:r>
                <a:rPr lang="en-US" sz="2600" b="1" i="1" dirty="0" err="1">
                  <a:solidFill>
                    <a:srgbClr val="333333"/>
                  </a:solidFill>
                  <a:effectLst/>
                </a:rPr>
                <a:t>Vy</a:t>
              </a:r>
              <a:r>
                <a:rPr lang="en-US" sz="2600" b="1" i="1" dirty="0">
                  <a:solidFill>
                    <a:srgbClr val="333333"/>
                  </a:solidFill>
                  <a:effectLst/>
                </a:rPr>
                <a:t>:</a:t>
              </a:r>
              <a:r>
                <a:rPr lang="en-US" sz="2600" b="1" i="0" dirty="0">
                  <a:solidFill>
                    <a:srgbClr val="333333"/>
                  </a:solidFill>
                  <a:effectLst/>
                </a:rPr>
                <a:t>  </a:t>
              </a:r>
              <a:r>
                <a:rPr lang="en-US" sz="2600" b="0" i="0" dirty="0">
                  <a:solidFill>
                    <a:srgbClr val="333333"/>
                  </a:solidFill>
                  <a:effectLst/>
                </a:rPr>
                <a:t>      The schools are too faraway. There are also some</a:t>
              </a:r>
            </a:p>
            <a:p>
              <a:pPr algn="just">
                <a:lnSpc>
                  <a:spcPct val="114000"/>
                </a:lnSpc>
              </a:pPr>
              <a:r>
                <a:rPr lang="en-US" sz="2600" dirty="0">
                  <a:solidFill>
                    <a:srgbClr val="333333"/>
                  </a:solidFill>
                </a:rPr>
                <a:t>              </a:t>
              </a:r>
              <a:r>
                <a:rPr lang="en-US" sz="2600" b="0" i="0" dirty="0">
                  <a:solidFill>
                    <a:srgbClr val="333333"/>
                  </a:solidFill>
                  <a:effectLst/>
                </a:rPr>
                <a:t>factories near here, so the air isn’t very clean and the</a:t>
              </a:r>
            </a:p>
            <a:p>
              <a:pPr algn="just">
                <a:lnSpc>
                  <a:spcPct val="114000"/>
                </a:lnSpc>
              </a:pPr>
              <a:r>
                <a:rPr lang="en-US" sz="2600" dirty="0">
                  <a:solidFill>
                    <a:srgbClr val="333333"/>
                  </a:solidFill>
                </a:rPr>
                <a:t>              </a:t>
              </a:r>
              <a:r>
                <a:rPr lang="en-US" sz="2600" b="0" i="0" dirty="0">
                  <a:solidFill>
                    <a:srgbClr val="333333"/>
                  </a:solidFill>
                  <a:effectLst/>
                </a:rPr>
                <a:t>streets are noisy and crowded.</a:t>
              </a:r>
              <a:endParaRPr lang="en-US" sz="2600" i="0" dirty="0">
                <a:effectLst/>
              </a:endParaRP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D7D81FC-37DB-4FB5-9734-64BA5B583AA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8763" y="1"/>
              <a:ext cx="8726747" cy="825910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655EF60-59B4-4757-B066-A4ACC7BA287F}"/>
                </a:ext>
              </a:extLst>
            </p:cNvPr>
            <p:cNvSpPr txBox="1"/>
            <p:nvPr/>
          </p:nvSpPr>
          <p:spPr>
            <a:xfrm>
              <a:off x="3573041" y="135812"/>
              <a:ext cx="199791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</a:rPr>
                <a:t>AUDIO SCRIPT</a:t>
              </a:r>
            </a:p>
          </p:txBody>
        </p:sp>
      </p:grpSp>
      <p:sp>
        <p:nvSpPr>
          <p:cNvPr id="8" name="Multiplication Sign 7">
            <a:hlinkClick r:id="rId5" action="ppaction://hlinksldjump"/>
            <a:extLst>
              <a:ext uri="{FF2B5EF4-FFF2-40B4-BE49-F238E27FC236}">
                <a16:creationId xmlns:a16="http://schemas.microsoft.com/office/drawing/2014/main" id="{159A5070-05F6-4C54-98F1-7743575FF3DA}"/>
              </a:ext>
            </a:extLst>
          </p:cNvPr>
          <p:cNvSpPr/>
          <p:nvPr/>
        </p:nvSpPr>
        <p:spPr>
          <a:xfrm>
            <a:off x="8209935" y="129441"/>
            <a:ext cx="491613" cy="461665"/>
          </a:xfrm>
          <a:prstGeom prst="mathMultiply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Bản sao của B1_15">
            <a:hlinkClick r:id="" action="ppaction://media"/>
            <a:extLst>
              <a:ext uri="{FF2B5EF4-FFF2-40B4-BE49-F238E27FC236}">
                <a16:creationId xmlns:a16="http://schemas.microsoft.com/office/drawing/2014/main" id="{5C439D61-3C27-4A3B-B059-1843F47170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56041" y="12944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944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1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2" r="6617"/>
          <a:stretch/>
        </p:blipFill>
        <p:spPr>
          <a:xfrm>
            <a:off x="2386839" y="-72737"/>
            <a:ext cx="4976782" cy="3855027"/>
          </a:xfrm>
          <a:prstGeom prst="rect">
            <a:avLst/>
          </a:prstGeom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9282605"/>
              </p:ext>
            </p:extLst>
          </p:nvPr>
        </p:nvGraphicFramePr>
        <p:xfrm>
          <a:off x="1288473" y="3973942"/>
          <a:ext cx="6660572" cy="278014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605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90965">
                <a:tc>
                  <a:txBody>
                    <a:bodyPr/>
                    <a:lstStyle/>
                    <a:p>
                      <a:pPr algn="ctr"/>
                      <a:r>
                        <a:rPr lang="en-US" sz="2600">
                          <a:solidFill>
                            <a:schemeClr val="tx1"/>
                          </a:solidFill>
                        </a:rPr>
                        <a:t>What</a:t>
                      </a:r>
                      <a:r>
                        <a:rPr lang="en-US" sz="2600" baseline="0">
                          <a:solidFill>
                            <a:schemeClr val="tx1"/>
                          </a:solidFill>
                        </a:rPr>
                        <a:t> Vy likes</a:t>
                      </a:r>
                      <a:endParaRPr lang="en-US" sz="26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62C8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8918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C0E6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552783" y="4707082"/>
            <a:ext cx="63962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- many shops, restaurants, and (1)                        in her </a:t>
            </a:r>
            <a:r>
              <a:rPr lang="en-US" sz="2400" dirty="0" err="1"/>
              <a:t>neighbourhood</a:t>
            </a:r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1552784" y="5501684"/>
            <a:ext cx="61780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- (2)                streets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552784" y="6016703"/>
            <a:ext cx="61780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- helpful and (3)                 people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CCB70FE-B9F9-4986-8F7D-8A0795D3009E}"/>
              </a:ext>
            </a:extLst>
          </p:cNvPr>
          <p:cNvSpPr txBox="1"/>
          <p:nvPr/>
        </p:nvSpPr>
        <p:spPr>
          <a:xfrm>
            <a:off x="3633807" y="6016703"/>
            <a:ext cx="11448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friendly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55906B9-5405-42F6-B5B0-7E108AF623EC}"/>
              </a:ext>
            </a:extLst>
          </p:cNvPr>
          <p:cNvSpPr txBox="1"/>
          <p:nvPr/>
        </p:nvSpPr>
        <p:spPr>
          <a:xfrm>
            <a:off x="2324418" y="5503023"/>
            <a:ext cx="7906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wide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2F0591D-3A90-4909-AB4E-D1465085FAF7}"/>
              </a:ext>
            </a:extLst>
          </p:cNvPr>
          <p:cNvSpPr txBox="1"/>
          <p:nvPr/>
        </p:nvSpPr>
        <p:spPr>
          <a:xfrm>
            <a:off x="5855109" y="4713361"/>
            <a:ext cx="16441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art galleries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6299886-6B73-4424-82DD-1638F456CDFA}"/>
              </a:ext>
            </a:extLst>
          </p:cNvPr>
          <p:cNvCxnSpPr/>
          <p:nvPr/>
        </p:nvCxnSpPr>
        <p:spPr>
          <a:xfrm>
            <a:off x="5899921" y="5090393"/>
            <a:ext cx="155448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38F951B-713A-412C-BBEB-A4457215391B}"/>
              </a:ext>
            </a:extLst>
          </p:cNvPr>
          <p:cNvCxnSpPr/>
          <p:nvPr/>
        </p:nvCxnSpPr>
        <p:spPr>
          <a:xfrm>
            <a:off x="2189933" y="5880259"/>
            <a:ext cx="100584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4CFA274-B89C-459F-A71B-B213236959D1}"/>
              </a:ext>
            </a:extLst>
          </p:cNvPr>
          <p:cNvCxnSpPr/>
          <p:nvPr/>
        </p:nvCxnSpPr>
        <p:spPr>
          <a:xfrm>
            <a:off x="3657600" y="6369710"/>
            <a:ext cx="109728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96772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1546</TotalTime>
  <Words>628</Words>
  <Application>Microsoft Office PowerPoint</Application>
  <PresentationFormat>On-screen Show (4:3)</PresentationFormat>
  <Paragraphs>97</Paragraphs>
  <Slides>14</Slides>
  <Notes>0</Notes>
  <HiddenSlides>2</HiddenSlides>
  <MMClips>4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Office Theme</vt:lpstr>
      <vt:lpstr>gm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Lenovo</cp:lastModifiedBy>
  <cp:revision>101</cp:revision>
  <dcterms:created xsi:type="dcterms:W3CDTF">2020-12-09T02:04:09Z</dcterms:created>
  <dcterms:modified xsi:type="dcterms:W3CDTF">2021-05-30T16:16:17Z</dcterms:modified>
</cp:coreProperties>
</file>